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8" roundtripDataSignature="AMtx7mjx5Vvc9nnmG8l2rhZ7Z/uMN9no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1669000-E5C8-4D93-A632-CF3F4E2054E8}">
  <a:tblStyle styleId="{11669000-E5C8-4D93-A632-CF3F4E2054E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6417D6B-BC01-4E6C-9F86-E9956835ED11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8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4.xml"/><Relationship Id="rId33" Type="http://schemas.openxmlformats.org/officeDocument/2006/relationships/font" Target="fonts/Lato-boldItalic.fntdata"/><Relationship Id="rId10" Type="http://schemas.openxmlformats.org/officeDocument/2006/relationships/slide" Target="slides/slide3.xml"/><Relationship Id="rId32" Type="http://schemas.openxmlformats.org/officeDocument/2006/relationships/font" Target="fonts/Lato-italic.fntdata"/><Relationship Id="rId13" Type="http://schemas.openxmlformats.org/officeDocument/2006/relationships/slide" Target="slides/slide6.xml"/><Relationship Id="rId35" Type="http://schemas.openxmlformats.org/officeDocument/2006/relationships/font" Target="fonts/RobotoMono-bold.fntdata"/><Relationship Id="rId12" Type="http://schemas.openxmlformats.org/officeDocument/2006/relationships/slide" Target="slides/slide5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8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7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38" Type="http://customschemas.google.com/relationships/presentationmetadata" Target="meta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ecsify.com/blog/infografia/comandos-linux/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71430c98f2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71430c98f2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2c83b6bb2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32c83b6bb2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2c83b6bb2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32c83b6bb2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2c83b6bb2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32c83b6bb2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2c83b6bb2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g32c83b6bb2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ef6bf16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ef6bf16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ef6bf16a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ef6bf16a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c6a38cf67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c6a38cf67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c6a38cf67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c6a38cf67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2c83b6bb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g32c83b6bb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c6a38cf6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35c6a38cf6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c6a38cf67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c6a38cf67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2c83b6bb2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32c83b6bb2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2c83b6bb2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32c83b6bb2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u="sng">
                <a:solidFill>
                  <a:schemeClr val="hlink"/>
                </a:solidFill>
                <a:hlinkClick r:id="rId2"/>
              </a:rPr>
              <a:t>https://tecsify.com/blog/infografia/comandos-linux/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2c83b6bb2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32c83b6bb2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19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1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19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19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35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35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Google Shape;125;p2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71430c98f2_0_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" name="Google Shape;136;g371430c98f2_0_1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g371430c98f2_0_1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1430c98f2_0_1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0" name="Google Shape;140;g371430c98f2_0_1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1" name="Google Shape;141;g371430c98f2_0_1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71430c98f2_0_1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4" name="Google Shape;144;g371430c98f2_0_1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71430c98f2_0_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7" name="Google Shape;147;g371430c98f2_0_1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8" name="Google Shape;148;g371430c98f2_0_1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9" name="Google Shape;149;g371430c98f2_0_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71430c98f2_0_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2" name="Google Shape;152;g371430c98f2_0_1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71430c98f2_0_1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g371430c98f2_0_13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6" name="Google Shape;156;g371430c98f2_0_1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71430c98f2_0_13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9" name="Google Shape;159;g371430c98f2_0_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30c98f2_0_14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371430c98f2_0_14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3" name="Google Shape;163;g371430c98f2_0_14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4" name="Google Shape;164;g371430c98f2_0_14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g371430c98f2_0_1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1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1" name="Google Shape;21;p1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1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71430c98f2_0_14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68" name="Google Shape;168;g371430c98f2_0_1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71430c98f2_0_15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1" name="Google Shape;171;g371430c98f2_0_1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" name="Google Shape;172;g371430c98f2_0_1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71430c98f2_0_1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8" name="Google Shape;28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35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35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1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1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0" name="Google Shape;50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1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1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8" name="Google Shape;58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4" name="Google Shape;64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1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1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35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35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27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" name="Google Shape;89;p1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3" name="Google Shape;93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Google Shape;95;p1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1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1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2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1430c98f2_0_1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g371430c98f2_0_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g371430c98f2_0_1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hyperlink" Target="https://containerd.io" TargetMode="External"/><Relationship Id="rId10" Type="http://schemas.openxmlformats.org/officeDocument/2006/relationships/hyperlink" Target="https://containerd.io" TargetMode="External"/><Relationship Id="rId13" Type="http://schemas.openxmlformats.org/officeDocument/2006/relationships/hyperlink" Target="https://opencontainers.org" TargetMode="External"/><Relationship Id="rId12" Type="http://schemas.openxmlformats.org/officeDocument/2006/relationships/hyperlink" Target="https://opencontainers.org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oharbor.io" TargetMode="External"/><Relationship Id="rId4" Type="http://schemas.openxmlformats.org/officeDocument/2006/relationships/hyperlink" Target="https://goharbor.io" TargetMode="External"/><Relationship Id="rId9" Type="http://schemas.openxmlformats.org/officeDocument/2006/relationships/hyperlink" Target="https://containerd.io" TargetMode="External"/><Relationship Id="rId14" Type="http://schemas.openxmlformats.org/officeDocument/2006/relationships/hyperlink" Target="https://opencontainers.org" TargetMode="External"/><Relationship Id="rId5" Type="http://schemas.openxmlformats.org/officeDocument/2006/relationships/hyperlink" Target="https://goharbor.io" TargetMode="External"/><Relationship Id="rId6" Type="http://schemas.openxmlformats.org/officeDocument/2006/relationships/hyperlink" Target="https://github.com/project-zot/zot" TargetMode="External"/><Relationship Id="rId7" Type="http://schemas.openxmlformats.org/officeDocument/2006/relationships/hyperlink" Target="https://github.com/project-zot/zot" TargetMode="External"/><Relationship Id="rId8" Type="http://schemas.openxmlformats.org/officeDocument/2006/relationships/hyperlink" Target="https://github.com/project-zot/zot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g371430c98f2_0_105"/>
          <p:cNvPicPr preferRelativeResize="0"/>
          <p:nvPr/>
        </p:nvPicPr>
        <p:blipFill rotWithShape="1">
          <a:blip r:embed="rId3">
            <a:alphaModFix amt="62000"/>
          </a:blip>
          <a:srcRect b="0" l="0" r="0" t="0"/>
          <a:stretch/>
        </p:blipFill>
        <p:spPr>
          <a:xfrm>
            <a:off x="8451" y="0"/>
            <a:ext cx="9127099" cy="51435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0" name="Google Shape;180;g371430c98f2_0_105"/>
          <p:cNvGraphicFramePr/>
          <p:nvPr/>
        </p:nvGraphicFramePr>
        <p:xfrm>
          <a:off x="5328200" y="970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{11669000-E5C8-4D93-A632-CF3F4E2054E8}</a:tableStyleId>
              </a:tblPr>
              <a:tblGrid>
                <a:gridCol w="1518200"/>
                <a:gridCol w="2172375"/>
              </a:tblGrid>
              <a:tr h="322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20"/>
                        <a:buFont typeface="Arial"/>
                        <a:buNone/>
                      </a:pPr>
                      <a:r>
                        <a:rPr b="1" lang="es" sz="1420" u="none" cap="none" strike="noStrike">
                          <a:solidFill>
                            <a:schemeClr val="dk1"/>
                          </a:solidFill>
                        </a:rPr>
                        <a:t>Día, Fecha:</a:t>
                      </a:r>
                      <a:endParaRPr b="1" sz="142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"/>
                        <a:t>7/08/2025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63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20"/>
                        <a:buFont typeface="Arial"/>
                        <a:buNone/>
                      </a:pPr>
                      <a:r>
                        <a:rPr b="1" lang="es" sz="1420" u="none" cap="none" strike="noStrike">
                          <a:solidFill>
                            <a:schemeClr val="dk1"/>
                          </a:solidFill>
                        </a:rPr>
                        <a:t>Hora de inicio:</a:t>
                      </a:r>
                      <a:endParaRPr b="1" sz="142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"/>
                        <a:t>17:20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1" name="Google Shape;181;g371430c98f2_0_105"/>
          <p:cNvSpPr txBox="1"/>
          <p:nvPr/>
        </p:nvSpPr>
        <p:spPr>
          <a:xfrm>
            <a:off x="2538600" y="2287050"/>
            <a:ext cx="436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s" sz="2500"/>
              <a:t>Sistemas Operativos 1</a:t>
            </a:r>
            <a:r>
              <a:rPr b="1" i="0" lang="es" sz="2500" u="none" cap="none" strike="noStrike">
                <a:solidFill>
                  <a:srgbClr val="000000"/>
                </a:solidFill>
              </a:rPr>
              <a:t> [</a:t>
            </a:r>
            <a:r>
              <a:rPr b="1" lang="es" sz="2500"/>
              <a:t>P</a:t>
            </a:r>
            <a:r>
              <a:rPr b="1" i="0" lang="es" sz="2500" u="none" cap="none" strike="noStrike">
                <a:solidFill>
                  <a:srgbClr val="000000"/>
                </a:solidFill>
              </a:rPr>
              <a:t>]</a:t>
            </a:r>
            <a:endParaRPr b="1" i="0" sz="2500" u="none" cap="none" strike="noStrike">
              <a:solidFill>
                <a:srgbClr val="000000"/>
              </a:solidFill>
            </a:endParaRPr>
          </a:p>
        </p:txBody>
      </p:sp>
      <p:sp>
        <p:nvSpPr>
          <p:cNvPr id="182" name="Google Shape;182;g371430c98f2_0_105"/>
          <p:cNvSpPr txBox="1"/>
          <p:nvPr/>
        </p:nvSpPr>
        <p:spPr>
          <a:xfrm>
            <a:off x="1778700" y="2900750"/>
            <a:ext cx="5586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s" sz="2900"/>
              <a:t>Edgar Alvarez</a:t>
            </a:r>
            <a:endParaRPr b="1" i="0" sz="29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2c83b6bb22_0_27"/>
          <p:cNvSpPr txBox="1"/>
          <p:nvPr>
            <p:ph idx="1" type="body"/>
          </p:nvPr>
        </p:nvSpPr>
        <p:spPr>
          <a:xfrm>
            <a:off x="1130775" y="556075"/>
            <a:ext cx="3375000" cy="41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s" sz="1583">
                <a:latin typeface="Montserrat"/>
                <a:ea typeface="Montserrat"/>
                <a:cs typeface="Montserrat"/>
                <a:sym typeface="Montserrat"/>
              </a:rPr>
              <a:t>Gestión de usuarios y permisos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Usuarios y grupos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adduser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deluser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(crear y eliminar usuarios).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usermod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(modificar usuarios existentes).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Permisos en archivos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chmod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(modificar permisos de lectura, escritura y ejecución).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chown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(cambiar el propietario de un archivo o directorio).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ls -l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(mostrar permisos de los archivos en formato detallado).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Tipos de permisos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Lectura (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), escritura (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), ejecución (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39" name="Google Shape;239;g32c83b6bb22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625" y="1399863"/>
            <a:ext cx="4166700" cy="2343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2c83b6bb22_0_33"/>
          <p:cNvSpPr txBox="1"/>
          <p:nvPr>
            <p:ph idx="1" type="body"/>
          </p:nvPr>
        </p:nvSpPr>
        <p:spPr>
          <a:xfrm>
            <a:off x="1000800" y="1118800"/>
            <a:ext cx="3571200" cy="3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s" sz="1583">
                <a:latin typeface="Montserrat"/>
                <a:ea typeface="Montserrat"/>
                <a:cs typeface="Montserrat"/>
                <a:sym typeface="Montserrat"/>
              </a:rPr>
              <a:t>Procesos y servicios en Linux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Gestión de procesos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ps aux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(ver procesos en ejecución y detalles como PID y uso de CPU).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kill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pkill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htop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(herramientas para gestionar y terminar procesos).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Servicios en Linux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systemctl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(administración de servicios en sistemas modernos con systemd).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service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(método tradicional en distribuciones más antiguas).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crontab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(programación de tareas automatizadas a intervalos regulares).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45" name="Google Shape;245;g32c83b6bb22_0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6800" y="1324838"/>
            <a:ext cx="4218000" cy="2818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2c83b6bb22_0_39"/>
          <p:cNvSpPr txBox="1"/>
          <p:nvPr>
            <p:ph idx="1" type="body"/>
          </p:nvPr>
        </p:nvSpPr>
        <p:spPr>
          <a:xfrm>
            <a:off x="1297500" y="634125"/>
            <a:ext cx="7038900" cy="39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s" sz="1583">
                <a:latin typeface="Montserrat"/>
                <a:ea typeface="Montserrat"/>
                <a:cs typeface="Montserrat"/>
                <a:sym typeface="Montserrat"/>
              </a:rPr>
              <a:t>Gestión de paquetes en Linux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Concepto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 Linux utiliza gestores de paquetes para instalar, actualizar y eliminar software.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Sistemas de paquetes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Debian-based: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apt-get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dpkg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(Ubuntu, Debian).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RedHat-based: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yum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dnf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rpm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(CentOS, Fedora, RHEL).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Arch-based: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pacman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(Arch Linux, Manjaro).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Comandos esenciales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apt update &amp;&amp; apt upgrade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(actualización de paquetes instalados en el sistema).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apt install &lt;paquete&gt;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(instalar un paquete desde los repositorios oficiales).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apt remove &lt;paquete&gt;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(eliminar un paquete y sus archivos relacionados).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2c83b6bb22_0_45"/>
          <p:cNvSpPr txBox="1"/>
          <p:nvPr>
            <p:ph idx="1" type="body"/>
          </p:nvPr>
        </p:nvSpPr>
        <p:spPr>
          <a:xfrm>
            <a:off x="1260725" y="816900"/>
            <a:ext cx="7414800" cy="21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Ventajas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Código abierto y gratuito, con una gran comunidad de desarrolladores.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Mayor seguridad y estabilidad debido a su arquitectura modular y permisos avanzados.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Personalización y flexibilidad para adaptarse a diferentes necesidades y hardware.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Soporte comunitario extenso con documentación y foros en línea.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Desventajas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Curva de aprendizaje pronunciada, especialmente para usuarios sin experiencia previa.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Menos soporte para software propietario en comparación con Windows o macOS.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Compatibilidad de hardware puede ser limitada para ciertos dispositivos y periféricos.</a:t>
            </a:r>
            <a:endParaRPr/>
          </a:p>
        </p:txBody>
      </p:sp>
      <p:pic>
        <p:nvPicPr>
          <p:cNvPr id="256" name="Google Shape;256;g32c83b6bb22_0_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5225" y="3114576"/>
            <a:ext cx="3939500" cy="16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32c83b6bb22_0_45"/>
          <p:cNvSpPr txBox="1"/>
          <p:nvPr/>
        </p:nvSpPr>
        <p:spPr>
          <a:xfrm>
            <a:off x="2881175" y="196550"/>
            <a:ext cx="35193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583"/>
              <a:buFont typeface="Arial"/>
              <a:buNone/>
            </a:pPr>
            <a:r>
              <a:rPr b="0" i="0" lang="es" sz="1583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Ventajas y desventajas de Linux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f6bf16aa_0_0"/>
          <p:cNvSpPr txBox="1"/>
          <p:nvPr>
            <p:ph type="title"/>
          </p:nvPr>
        </p:nvSpPr>
        <p:spPr>
          <a:xfrm>
            <a:off x="1423775" y="216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Ejemplos Aplicados en la Vida Real – Uso de Linux</a:t>
            </a:r>
            <a:endParaRPr/>
          </a:p>
        </p:txBody>
      </p:sp>
      <p:graphicFrame>
        <p:nvGraphicFramePr>
          <p:cNvPr id="263" name="Google Shape;263;g35ef6bf16aa_0_0"/>
          <p:cNvGraphicFramePr/>
          <p:nvPr/>
        </p:nvGraphicFramePr>
        <p:xfrm>
          <a:off x="1342650" y="893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{16417D6B-BC01-4E6C-9F86-E9956835ED11}</a:tableStyleId>
              </a:tblPr>
              <a:tblGrid>
                <a:gridCol w="1751225"/>
                <a:gridCol w="5449925"/>
              </a:tblGrid>
              <a:tr h="3553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chemeClr val="lt1"/>
                          </a:solidFill>
                        </a:rPr>
                        <a:t>Caso de Uso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chemeClr val="lt1"/>
                          </a:solidFill>
                        </a:rPr>
                        <a:t>Aplicación en la vida real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72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chemeClr val="lt1"/>
                          </a:solidFill>
                        </a:rPr>
                        <a:t>Administración de servidores web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lt1"/>
                          </a:solidFill>
                        </a:rPr>
                        <a:t>Empresas utilizan distribuciones Linux (como Ubuntu Server, CentOS, Debian) para alojar sitios web, bases de datos y aplicaciones empresariales.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7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chemeClr val="lt1"/>
                          </a:solidFill>
                        </a:rPr>
                        <a:t>Supercomputadoras y centros de datos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lt1"/>
                          </a:solidFill>
                        </a:rPr>
                        <a:t>Más del 90% de las supercomputadoras del mundo corren sobre Linux debido a su rendimiento y personalización.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7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chemeClr val="lt1"/>
                          </a:solidFill>
                        </a:rPr>
                        <a:t>Sistemas embebidos y dispositivos IoT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lt1"/>
                          </a:solidFill>
                        </a:rPr>
                        <a:t>Linux es usado en routers, televisores inteligentes, drones y dispositivos médicos.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7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chemeClr val="lt1"/>
                          </a:solidFill>
                        </a:rPr>
                        <a:t>Desarrollo de software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lt1"/>
                          </a:solidFill>
                        </a:rPr>
                        <a:t>Desarrolladores prefieren Linux por su integración con herramientas como Git, Docker, Python, y compiladores.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7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chemeClr val="lt1"/>
                          </a:solidFill>
                        </a:rPr>
                        <a:t>Ciberseguridad y hacking ético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lt1"/>
                          </a:solidFill>
                        </a:rPr>
                        <a:t>Distribuciones como Kali Linux o Parrot OS son estándar en pruebas de penetración y análisis forense.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7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chemeClr val="lt1"/>
                          </a:solidFill>
                        </a:rPr>
                        <a:t>Educación y laboratorios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lt1"/>
                          </a:solidFill>
                        </a:rPr>
                        <a:t>Universidades y centros de formación usan Linux para enseñar administración de sistemas, redes y programación.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ef6bf16aa_0_8"/>
          <p:cNvSpPr txBox="1"/>
          <p:nvPr>
            <p:ph type="title"/>
          </p:nvPr>
        </p:nvSpPr>
        <p:spPr>
          <a:xfrm>
            <a:off x="1297500" y="393750"/>
            <a:ext cx="7038900" cy="4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s" sz="1700">
                <a:latin typeface="Arial"/>
                <a:ea typeface="Arial"/>
                <a:cs typeface="Arial"/>
                <a:sym typeface="Arial"/>
              </a:rPr>
              <a:t>Valores y Actitudes Desarrolladas al Aprender Linux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69" name="Google Shape;269;g35ef6bf16aa_0_8"/>
          <p:cNvGraphicFramePr/>
          <p:nvPr/>
        </p:nvGraphicFramePr>
        <p:xfrm>
          <a:off x="1106963" y="918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{16417D6B-BC01-4E6C-9F86-E9956835ED11}</a:tableStyleId>
              </a:tblPr>
              <a:tblGrid>
                <a:gridCol w="1266825"/>
                <a:gridCol w="615315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lt1"/>
                          </a:solidFill>
                        </a:rPr>
                        <a:t>Valor / Actitud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lt1"/>
                          </a:solidFill>
                        </a:rPr>
                        <a:t>Aplicación en el aprendizaje de Linux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lt1"/>
                          </a:solidFill>
                        </a:rPr>
                        <a:t>Autonomía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Aprender a usar la terminal y resolver problemas por cuenta propia fomenta el autoaprendizaje.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lt1"/>
                          </a:solidFill>
                        </a:rPr>
                        <a:t>Disciplina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Requiere atención al detalle, ya que comandos incorrectos pueden afectar el sistema.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lt1"/>
                          </a:solidFill>
                        </a:rPr>
                        <a:t>Perseverancia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La curva de aprendizaje de Linux puede ser desafiante, pero gratificante con práctica continua.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lt1"/>
                          </a:solidFill>
                        </a:rPr>
                        <a:t>Pensamiento lógico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Usar comandos en secuencia y comprender estructuras jerárquicas del sistema refuerza la lógica.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lt1"/>
                          </a:solidFill>
                        </a:rPr>
                        <a:t>Responsabilidad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Administrar usuarios, permisos y servicios implica tomar decisiones con impacto real en el sistema.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lt1"/>
                          </a:solidFill>
                        </a:rPr>
                        <a:t>Ética tecnológica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El uso de Linux promueve el respeto al software libre y el uso responsable de herramientas potentes.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5c6a38cf67_0_26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275" name="Google Shape;275;g35c6a38cf67_0_26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La virtualización y contenerización son tecnologías clave en entornos modernos.</a:t>
            </a:r>
            <a:br>
              <a:rPr lang="es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Docker, Containerd, Harbor y Zot permiten una gestión eficiente y segura de servicios.</a:t>
            </a:r>
            <a:br>
              <a:rPr lang="es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El estudiante desarrolla competencias alineadas con la industria tecnológica actual.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c6a38cf67_0_27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Referencias y Recursos</a:t>
            </a:r>
            <a:endParaRPr/>
          </a:p>
        </p:txBody>
      </p:sp>
      <p:sp>
        <p:nvSpPr>
          <p:cNvPr id="281" name="Google Shape;281;g35c6a38cf67_0_27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Docker Documentation: https://docs.docker.com</a:t>
            </a:r>
            <a:br>
              <a:rPr lang="e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Harbor Project:</a:t>
            </a:r>
            <a:r>
              <a:rPr lang="es" sz="11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</a:t>
            </a:r>
            <a:r>
              <a:rPr lang="es" sz="1100" u="sng">
                <a:latin typeface="Arial"/>
                <a:ea typeface="Arial"/>
                <a:cs typeface="Arial"/>
                <a:sym typeface="Arial"/>
                <a:hlinkClick r:id="rId4"/>
              </a:rPr>
              <a:t>https://goharbor.io</a:t>
            </a:r>
            <a:br>
              <a:rPr lang="es" sz="1100" u="sng">
                <a:latin typeface="Arial"/>
                <a:ea typeface="Arial"/>
                <a:cs typeface="Arial"/>
                <a:sym typeface="Arial"/>
                <a:hlinkClick r:id="rId5"/>
              </a:rPr>
            </a:br>
            <a:endParaRPr sz="1100" u="sng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Zot Registry:</a:t>
            </a:r>
            <a:r>
              <a:rPr lang="es" sz="11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 </a:t>
            </a:r>
            <a:r>
              <a:rPr lang="es" sz="1100" u="sng">
                <a:latin typeface="Arial"/>
                <a:ea typeface="Arial"/>
                <a:cs typeface="Arial"/>
                <a:sym typeface="Arial"/>
                <a:hlinkClick r:id="rId7"/>
              </a:rPr>
              <a:t>https://github.com/project-zot/zot</a:t>
            </a:r>
            <a:br>
              <a:rPr lang="es" sz="1100" u="sng">
                <a:latin typeface="Arial"/>
                <a:ea typeface="Arial"/>
                <a:cs typeface="Arial"/>
                <a:sym typeface="Arial"/>
                <a:hlinkClick r:id="rId8"/>
              </a:rPr>
            </a:br>
            <a:endParaRPr sz="1100" u="sng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Containerd:</a:t>
            </a:r>
            <a:r>
              <a:rPr lang="es" sz="11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9"/>
              </a:rPr>
              <a:t> </a:t>
            </a:r>
            <a:r>
              <a:rPr lang="es" sz="1100" u="sng">
                <a:latin typeface="Arial"/>
                <a:ea typeface="Arial"/>
                <a:cs typeface="Arial"/>
                <a:sym typeface="Arial"/>
                <a:hlinkClick r:id="rId10"/>
              </a:rPr>
              <a:t>https://containerd.io</a:t>
            </a:r>
            <a:br>
              <a:rPr lang="es" sz="1100" u="sng">
                <a:latin typeface="Arial"/>
                <a:ea typeface="Arial"/>
                <a:cs typeface="Arial"/>
                <a:sym typeface="Arial"/>
                <a:hlinkClick r:id="rId11"/>
              </a:rPr>
            </a:br>
            <a:endParaRPr sz="1100" u="sng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Open Container Initiative (OCI):</a:t>
            </a:r>
            <a:r>
              <a:rPr lang="es" sz="11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2"/>
              </a:rPr>
              <a:t> </a:t>
            </a:r>
            <a:r>
              <a:rPr lang="es" sz="1100" u="sng">
                <a:latin typeface="Arial"/>
                <a:ea typeface="Arial"/>
                <a:cs typeface="Arial"/>
                <a:sym typeface="Arial"/>
                <a:hlinkClick r:id="rId13"/>
              </a:rPr>
              <a:t>https://opencontainers.org</a:t>
            </a:r>
            <a:br>
              <a:rPr lang="es" sz="1100" u="sng">
                <a:latin typeface="Arial"/>
                <a:ea typeface="Arial"/>
                <a:cs typeface="Arial"/>
                <a:sym typeface="Arial"/>
                <a:hlinkClick r:id="rId14"/>
              </a:rPr>
            </a:br>
            <a:endParaRPr sz="1100" u="sng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CNCF Projects: https://www.cncf.io/projects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2c83b6bb22_0_0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</p:txBody>
      </p:sp>
      <p:sp>
        <p:nvSpPr>
          <p:cNvPr id="287" name="Google Shape;287;g32c83b6bb22_0_0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88" name="Google Shape;288;g32c83b6bb22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75" y="0"/>
            <a:ext cx="91202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32c83b6bb22_0_0"/>
          <p:cNvSpPr txBox="1"/>
          <p:nvPr/>
        </p:nvSpPr>
        <p:spPr>
          <a:xfrm>
            <a:off x="4572000" y="2110050"/>
            <a:ext cx="4054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GRACIAS!!</a:t>
            </a:r>
            <a:endParaRPr b="0" i="0" sz="2100" u="none" cap="none" strike="noStrik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</p:txBody>
      </p:sp>
      <p:sp>
        <p:nvSpPr>
          <p:cNvPr id="188" name="Google Shape;188;p1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75" y="0"/>
            <a:ext cx="91202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 txBox="1"/>
          <p:nvPr/>
        </p:nvSpPr>
        <p:spPr>
          <a:xfrm>
            <a:off x="4272925" y="990900"/>
            <a:ext cx="4775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>
                <a:solidFill>
                  <a:srgbClr val="1B212C"/>
                </a:solidFill>
                <a:latin typeface="Impact"/>
                <a:ea typeface="Impact"/>
                <a:cs typeface="Impact"/>
                <a:sym typeface="Impact"/>
              </a:rPr>
              <a:t>Universidad de San Carlos de Guatemala</a:t>
            </a:r>
            <a:endParaRPr sz="1800">
              <a:solidFill>
                <a:srgbClr val="1B212C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>
                <a:solidFill>
                  <a:srgbClr val="1B212C"/>
                </a:solidFill>
                <a:latin typeface="Impact"/>
                <a:ea typeface="Impact"/>
                <a:cs typeface="Impact"/>
                <a:sym typeface="Impact"/>
              </a:rPr>
              <a:t>Facultad de Ingeniería</a:t>
            </a:r>
            <a:endParaRPr sz="1800">
              <a:solidFill>
                <a:srgbClr val="1B212C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>
                <a:solidFill>
                  <a:srgbClr val="1B212C"/>
                </a:solidFill>
                <a:latin typeface="Impact"/>
                <a:ea typeface="Impact"/>
                <a:cs typeface="Impact"/>
                <a:sym typeface="Impact"/>
              </a:rPr>
              <a:t>Ingeniería en Ciencias y Sistemas</a:t>
            </a:r>
            <a:endParaRPr sz="1800">
              <a:solidFill>
                <a:srgbClr val="1B212C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1B212C"/>
                </a:solidFill>
                <a:latin typeface="Impact"/>
                <a:ea typeface="Impact"/>
                <a:cs typeface="Impact"/>
                <a:sym typeface="Impact"/>
              </a:rPr>
              <a:t>LABORATORIO SISTEMAS OPERATIVOS 1 </a:t>
            </a:r>
            <a:endParaRPr b="0" i="0" sz="1800" u="none" cap="none" strike="noStrike">
              <a:solidFill>
                <a:srgbClr val="1B212C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1B212C"/>
                </a:solidFill>
                <a:latin typeface="Impact"/>
                <a:ea typeface="Impact"/>
                <a:cs typeface="Impact"/>
                <a:sym typeface="Impact"/>
              </a:rPr>
              <a:t>Unidad 1: Fundamentos de Sistemas Operativos y Administración Avanzada</a:t>
            </a:r>
            <a:endParaRPr sz="1800">
              <a:solidFill>
                <a:srgbClr val="1B212C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1B212C"/>
                </a:solidFill>
                <a:latin typeface="Impact"/>
                <a:ea typeface="Impact"/>
                <a:cs typeface="Impact"/>
                <a:sym typeface="Impact"/>
              </a:rPr>
              <a:t>SEMANA 02</a:t>
            </a:r>
            <a:endParaRPr sz="1800">
              <a:solidFill>
                <a:srgbClr val="1B212C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"/>
          <p:cNvSpPr txBox="1"/>
          <p:nvPr>
            <p:ph idx="1" type="body"/>
          </p:nvPr>
        </p:nvSpPr>
        <p:spPr>
          <a:xfrm>
            <a:off x="1216800" y="1520829"/>
            <a:ext cx="7560600" cy="27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 sz="1757">
                <a:latin typeface="Montserrat"/>
                <a:ea typeface="Montserrat"/>
                <a:cs typeface="Montserrat"/>
                <a:sym typeface="Montserrat"/>
              </a:rPr>
              <a:t>CORREO:</a:t>
            </a:r>
            <a:endParaRPr sz="1757">
              <a:latin typeface="Montserrat"/>
              <a:ea typeface="Montserrat"/>
              <a:cs typeface="Montserrat"/>
              <a:sym typeface="Montserrat"/>
            </a:endParaRPr>
          </a:p>
          <a:p>
            <a:pPr indent="-340169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57"/>
              <a:buFont typeface="Montserrat"/>
              <a:buChar char="●"/>
            </a:pPr>
            <a:r>
              <a:rPr lang="es" sz="1757">
                <a:latin typeface="Montserrat"/>
                <a:ea typeface="Montserrat"/>
                <a:cs typeface="Montserrat"/>
                <a:sym typeface="Montserrat"/>
              </a:rPr>
              <a:t>3014174660101@ingenieria.usac.edu.gt</a:t>
            </a:r>
            <a:endParaRPr sz="1757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757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s" sz="1757">
                <a:latin typeface="Montserrat"/>
                <a:ea typeface="Montserrat"/>
                <a:cs typeface="Montserrat"/>
                <a:sym typeface="Montserrat"/>
              </a:rPr>
              <a:t>Entrega de Proyectos, Tareas, Foros y Hojas de Trabajo:</a:t>
            </a:r>
            <a:endParaRPr sz="1757">
              <a:latin typeface="Montserrat"/>
              <a:ea typeface="Montserrat"/>
              <a:cs typeface="Montserrat"/>
              <a:sym typeface="Montserrat"/>
            </a:endParaRPr>
          </a:p>
          <a:p>
            <a:pPr indent="-340169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57"/>
              <a:buFont typeface="Montserrat"/>
              <a:buChar char="●"/>
            </a:pPr>
            <a:r>
              <a:rPr lang="es" sz="1757">
                <a:latin typeface="Montserrat"/>
                <a:ea typeface="Montserrat"/>
                <a:cs typeface="Montserrat"/>
                <a:sym typeface="Montserrat"/>
              </a:rPr>
              <a:t>UEDI: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" name="Google Shape;196;p3"/>
          <p:cNvSpPr txBox="1"/>
          <p:nvPr>
            <p:ph type="title"/>
          </p:nvPr>
        </p:nvSpPr>
        <p:spPr>
          <a:xfrm>
            <a:off x="1425475" y="376604"/>
            <a:ext cx="67893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 sz="2600"/>
              <a:t>Medios de comunicación y Entrega de Contenido Oficial</a:t>
            </a:r>
            <a:endParaRPr b="1" sz="2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Agenda</a:t>
            </a:r>
            <a:endParaRPr/>
          </a:p>
        </p:txBody>
      </p:sp>
      <p:sp>
        <p:nvSpPr>
          <p:cNvPr id="202" name="Google Shape;202;p2"/>
          <p:cNvSpPr txBox="1"/>
          <p:nvPr>
            <p:ph idx="1" type="body"/>
          </p:nvPr>
        </p:nvSpPr>
        <p:spPr>
          <a:xfrm>
            <a:off x="161575" y="1567550"/>
            <a:ext cx="7452600" cy="302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917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5"/>
              <a:buAutoNum type="arabicPeriod"/>
            </a:pPr>
            <a:r>
              <a:rPr lang="es" sz="192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Docker buenas practicas</a:t>
            </a:r>
            <a:endParaRPr sz="192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917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5"/>
              <a:buAutoNum type="arabicPeriod"/>
            </a:pPr>
            <a:r>
              <a:rPr lang="es" sz="192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Interfaz de línea de comandos vs interfaz gráfica</a:t>
            </a:r>
            <a:endParaRPr sz="192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917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5"/>
              <a:buAutoNum type="arabicPeriod"/>
            </a:pPr>
            <a:r>
              <a:rPr lang="es" sz="192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Comandos básicos de Linux</a:t>
            </a:r>
            <a:endParaRPr sz="192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917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5"/>
              <a:buAutoNum type="arabicPeriod"/>
            </a:pPr>
            <a:r>
              <a:rPr lang="es" sz="192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Sistema de archivos en Linux</a:t>
            </a:r>
            <a:endParaRPr sz="192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917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5"/>
              <a:buAutoNum type="arabicPeriod"/>
            </a:pPr>
            <a:r>
              <a:rPr lang="es" sz="192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Gestión de usuarios y permisos</a:t>
            </a:r>
            <a:endParaRPr sz="192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917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5"/>
              <a:buAutoNum type="arabicPeriod"/>
            </a:pPr>
            <a:r>
              <a:rPr lang="es" sz="192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Procesos y servicios en Linux</a:t>
            </a:r>
            <a:endParaRPr sz="192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917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5"/>
              <a:buAutoNum type="arabicPeriod"/>
            </a:pPr>
            <a:r>
              <a:rPr lang="es" sz="192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Gestión de paquetes en Linux</a:t>
            </a:r>
            <a:endParaRPr sz="192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917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5"/>
              <a:buAutoNum type="arabicPeriod"/>
            </a:pPr>
            <a:r>
              <a:rPr lang="es" sz="192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Ventajas y desventajas de Linux</a:t>
            </a:r>
            <a:endParaRPr sz="192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2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c6a38cf67_0_1"/>
          <p:cNvSpPr txBox="1"/>
          <p:nvPr>
            <p:ph type="title"/>
          </p:nvPr>
        </p:nvSpPr>
        <p:spPr>
          <a:xfrm>
            <a:off x="3518370" y="397075"/>
            <a:ext cx="25854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Competencias</a:t>
            </a:r>
            <a:endParaRPr/>
          </a:p>
        </p:txBody>
      </p:sp>
      <p:sp>
        <p:nvSpPr>
          <p:cNvPr id="208" name="Google Shape;208;g35c6a38cf67_0_1"/>
          <p:cNvSpPr txBox="1"/>
          <p:nvPr/>
        </p:nvSpPr>
        <p:spPr>
          <a:xfrm>
            <a:off x="1238925" y="2170400"/>
            <a:ext cx="7238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El estudiante desarrolla proyectos de virtualización que integran máquinas virtuales y contenedores utilizando tecnologías como Docker, Containerd, Harbor, Zot y herramientas de virtualización para comprender el ciclo de vida de despliegue, gestión y distribución de servicios en entornos modernos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c6a38cf67_0_136"/>
          <p:cNvSpPr txBox="1"/>
          <p:nvPr>
            <p:ph type="title"/>
          </p:nvPr>
        </p:nvSpPr>
        <p:spPr>
          <a:xfrm>
            <a:off x="3600300" y="1922625"/>
            <a:ext cx="2550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CONTENIDO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2c83b6bb22_0_9"/>
          <p:cNvSpPr txBox="1"/>
          <p:nvPr>
            <p:ph idx="1" type="body"/>
          </p:nvPr>
        </p:nvSpPr>
        <p:spPr>
          <a:xfrm>
            <a:off x="1398500" y="233100"/>
            <a:ext cx="52524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es" sz="1583">
                <a:latin typeface="Montserrat"/>
                <a:ea typeface="Montserrat"/>
                <a:cs typeface="Montserrat"/>
                <a:sym typeface="Montserrat"/>
              </a:rPr>
              <a:t>Interfaz de línea de comandos vs interfaz gráfica</a:t>
            </a:r>
            <a:endParaRPr/>
          </a:p>
        </p:txBody>
      </p:sp>
      <p:pic>
        <p:nvPicPr>
          <p:cNvPr id="219" name="Google Shape;219;g32c83b6bb22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1750" y="1644587"/>
            <a:ext cx="3781225" cy="22687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32c83b6bb22_0_9"/>
          <p:cNvSpPr txBox="1"/>
          <p:nvPr/>
        </p:nvSpPr>
        <p:spPr>
          <a:xfrm>
            <a:off x="194250" y="1433600"/>
            <a:ext cx="4747200" cy="26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i="0" lang="e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Interfaz de línea de comandos (CLI)</a:t>
            </a:r>
            <a:endParaRPr b="1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b="0" i="0" lang="e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Más ligera y rápida, ideal para servidores y administración remota.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b="0" i="0" lang="e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Mayor control y flexibilidad, permitiendo automatización mediante scripts.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b="0" i="0" lang="e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Requiere conocimientos de comandos y sintaxis específica.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i="0" lang="e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Interfaz gráfica (GUI)</a:t>
            </a:r>
            <a:endParaRPr b="1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b="0" i="0" lang="e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Más intuitiva y fácil de usar, adecuada para usuarios sin experiencia técnica.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b="0" i="0" lang="e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Mayor consumo de recursos debido a su entorno visual.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b="0" i="0" lang="e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Menos control detallado sobre el sistema, pero más accesible para tareas comunes.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g32c83b6bb22_0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1325" y="627400"/>
            <a:ext cx="4265101" cy="426510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32c83b6bb22_0_15"/>
          <p:cNvSpPr txBox="1"/>
          <p:nvPr/>
        </p:nvSpPr>
        <p:spPr>
          <a:xfrm>
            <a:off x="2848475" y="113550"/>
            <a:ext cx="30000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583"/>
              <a:buFont typeface="Arial"/>
              <a:buNone/>
            </a:pPr>
            <a:r>
              <a:rPr b="0" i="0" lang="es" sz="1583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Comandos básicos de Linux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c83b6bb22_0_21"/>
          <p:cNvSpPr txBox="1"/>
          <p:nvPr>
            <p:ph idx="1" type="body"/>
          </p:nvPr>
        </p:nvSpPr>
        <p:spPr>
          <a:xfrm>
            <a:off x="397350" y="1449850"/>
            <a:ext cx="3804300" cy="32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Estructura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 Linux organiza archivos en una jerarquía de directorios (</a:t>
            </a:r>
            <a:r>
              <a:rPr lang="es" sz="1100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" sz="1100">
                <a:latin typeface="Roboto Mono"/>
                <a:ea typeface="Roboto Mono"/>
                <a:cs typeface="Roboto Mono"/>
                <a:sym typeface="Roboto Mono"/>
              </a:rPr>
              <a:t>/home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" sz="1100">
                <a:latin typeface="Roboto Mono"/>
                <a:ea typeface="Roboto Mono"/>
                <a:cs typeface="Roboto Mono"/>
                <a:sym typeface="Roboto Mono"/>
              </a:rPr>
              <a:t>/etc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" sz="1100">
                <a:latin typeface="Roboto Mono"/>
                <a:ea typeface="Roboto Mono"/>
                <a:cs typeface="Roboto Mono"/>
                <a:sym typeface="Roboto Mono"/>
              </a:rPr>
              <a:t>/var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, etc.).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Tipos de sistemas de archivos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 ext4 (predeterminado en muchas distribuciones), XFS (alto rendimiento), Btrfs (gestión avanzada de volúmenes).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s" sz="1100">
                <a:latin typeface="Arial"/>
                <a:ea typeface="Arial"/>
                <a:cs typeface="Arial"/>
                <a:sym typeface="Arial"/>
              </a:rPr>
              <a:t>Comandos útiles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df -h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(espacio en disco disponible y usado).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du -sh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(muestra el tamaño de un directorio y sus archivos).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mount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umount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(montaje y desmontaje de dispositivos de almacenamiento).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32" name="Google Shape;232;g32c83b6bb22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2575" y="803100"/>
            <a:ext cx="4756000" cy="38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32c83b6bb22_0_21"/>
          <p:cNvSpPr txBox="1"/>
          <p:nvPr/>
        </p:nvSpPr>
        <p:spPr>
          <a:xfrm>
            <a:off x="2965425" y="115600"/>
            <a:ext cx="3370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583"/>
              <a:buFont typeface="Arial"/>
              <a:buNone/>
            </a:pPr>
            <a:r>
              <a:rPr b="0" i="0" lang="es" sz="1583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Sistema de archivos en Linux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